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91" r:id="rId3"/>
    <p:sldId id="257" r:id="rId4"/>
    <p:sldId id="258" r:id="rId5"/>
    <p:sldId id="259" r:id="rId6"/>
    <p:sldId id="260" r:id="rId7"/>
    <p:sldId id="288" r:id="rId8"/>
    <p:sldId id="292" r:id="rId9"/>
    <p:sldId id="293" r:id="rId10"/>
    <p:sldId id="261" r:id="rId11"/>
    <p:sldId id="263" r:id="rId12"/>
    <p:sldId id="262" r:id="rId13"/>
    <p:sldId id="264" r:id="rId14"/>
    <p:sldId id="294" r:id="rId15"/>
    <p:sldId id="295" r:id="rId16"/>
    <p:sldId id="266" r:id="rId17"/>
    <p:sldId id="265" r:id="rId18"/>
    <p:sldId id="268" r:id="rId19"/>
    <p:sldId id="286" r:id="rId20"/>
    <p:sldId id="296" r:id="rId21"/>
    <p:sldId id="297" r:id="rId22"/>
    <p:sldId id="267" r:id="rId23"/>
    <p:sldId id="269" r:id="rId24"/>
    <p:sldId id="270" r:id="rId25"/>
    <p:sldId id="287" r:id="rId26"/>
    <p:sldId id="298" r:id="rId27"/>
    <p:sldId id="299" r:id="rId28"/>
    <p:sldId id="271" r:id="rId29"/>
    <p:sldId id="272" r:id="rId30"/>
    <p:sldId id="273" r:id="rId31"/>
    <p:sldId id="274" r:id="rId32"/>
    <p:sldId id="275" r:id="rId33"/>
    <p:sldId id="276" r:id="rId34"/>
    <p:sldId id="277" r:id="rId35"/>
    <p:sldId id="285" r:id="rId36"/>
    <p:sldId id="289" r:id="rId37"/>
    <p:sldId id="300" r:id="rId38"/>
    <p:sldId id="301" r:id="rId39"/>
    <p:sldId id="278" r:id="rId40"/>
    <p:sldId id="280" r:id="rId41"/>
    <p:sldId id="279" r:id="rId42"/>
    <p:sldId id="281" r:id="rId43"/>
    <p:sldId id="282" r:id="rId44"/>
    <p:sldId id="283" r:id="rId45"/>
    <p:sldId id="284" r:id="rId46"/>
    <p:sldId id="290" r:id="rId47"/>
    <p:sldId id="302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8" autoAdjust="0"/>
    <p:restoredTop sz="94660"/>
  </p:normalViewPr>
  <p:slideViewPr>
    <p:cSldViewPr>
      <p:cViewPr>
        <p:scale>
          <a:sx n="94" d="100"/>
          <a:sy n="94" d="100"/>
        </p:scale>
        <p:origin x="-125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7065A-88FD-4DB8-BB84-7F4AC5CCCE4E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F5D4-A9F6-443D-918C-D6152D851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7065A-88FD-4DB8-BB84-7F4AC5CCCE4E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F5D4-A9F6-443D-918C-D6152D851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7065A-88FD-4DB8-BB84-7F4AC5CCCE4E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F5D4-A9F6-443D-918C-D6152D851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7065A-88FD-4DB8-BB84-7F4AC5CCCE4E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F5D4-A9F6-443D-918C-D6152D851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7065A-88FD-4DB8-BB84-7F4AC5CCCE4E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F5D4-A9F6-443D-918C-D6152D851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7065A-88FD-4DB8-BB84-7F4AC5CCCE4E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F5D4-A9F6-443D-918C-D6152D851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7065A-88FD-4DB8-BB84-7F4AC5CCCE4E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F5D4-A9F6-443D-918C-D6152D851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7065A-88FD-4DB8-BB84-7F4AC5CCCE4E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F5D4-A9F6-443D-918C-D6152D851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7065A-88FD-4DB8-BB84-7F4AC5CCCE4E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F5D4-A9F6-443D-918C-D6152D851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7065A-88FD-4DB8-BB84-7F4AC5CCCE4E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F5D4-A9F6-443D-918C-D6152D851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7065A-88FD-4DB8-BB84-7F4AC5CCCE4E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F5D4-A9F6-443D-918C-D6152D851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7065A-88FD-4DB8-BB84-7F4AC5CCCE4E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EF5D4-A9F6-443D-918C-D6152D851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Chapter 2</a:t>
            </a:r>
            <a:br>
              <a:rPr lang="en-US" dirty="0" smtClean="0"/>
            </a:br>
            <a:r>
              <a:rPr lang="en-US" dirty="0" smtClean="0">
                <a:solidFill>
                  <a:schemeClr val="accent1"/>
                </a:solidFill>
              </a:rPr>
              <a:t>Matter is Made up of Atoms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Fill in the blanks in your notes with the words or phrases bolded in </a:t>
            </a:r>
            <a:r>
              <a:rPr lang="en-US" b="1" dirty="0" smtClean="0">
                <a:solidFill>
                  <a:schemeClr val="accent6"/>
                </a:solidFill>
              </a:rPr>
              <a:t>purple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Particles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6"/>
                </a:solidFill>
              </a:rPr>
              <a:t>J.J. Thomson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2"/>
                </a:solidFill>
              </a:rPr>
              <a:t>(1897)</a:t>
            </a:r>
          </a:p>
          <a:p>
            <a:pPr lvl="1"/>
            <a:r>
              <a:rPr lang="en-US" dirty="0" smtClean="0"/>
              <a:t>Discovered that Dalton’s </a:t>
            </a:r>
            <a:r>
              <a:rPr lang="en-US" b="1" dirty="0" smtClean="0">
                <a:solidFill>
                  <a:schemeClr val="accent6"/>
                </a:solidFill>
              </a:rPr>
              <a:t>solid ball model</a:t>
            </a:r>
            <a:r>
              <a:rPr lang="en-US" dirty="0" smtClean="0"/>
              <a:t> was not accurate.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124200"/>
            <a:ext cx="5660036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4399" y="2133600"/>
            <a:ext cx="305869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Particles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62175" y="2310606"/>
            <a:ext cx="481965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Particles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Conclusion…</a:t>
            </a:r>
          </a:p>
          <a:p>
            <a:pPr lvl="1"/>
            <a:r>
              <a:rPr lang="en-US" dirty="0" smtClean="0"/>
              <a:t>The rays bent </a:t>
            </a:r>
            <a:r>
              <a:rPr lang="en-US" b="1" dirty="0" smtClean="0">
                <a:solidFill>
                  <a:schemeClr val="accent6"/>
                </a:solidFill>
              </a:rPr>
              <a:t>toward</a:t>
            </a:r>
            <a:r>
              <a:rPr lang="en-US" dirty="0" smtClean="0"/>
              <a:t> a </a:t>
            </a:r>
            <a:r>
              <a:rPr lang="en-US" b="1" dirty="0" smtClean="0">
                <a:solidFill>
                  <a:schemeClr val="accent6"/>
                </a:solidFill>
              </a:rPr>
              <a:t>positively</a:t>
            </a:r>
            <a:r>
              <a:rPr lang="en-US" dirty="0" smtClean="0"/>
              <a:t> charged plate and </a:t>
            </a:r>
            <a:r>
              <a:rPr lang="en-US" b="1" dirty="0" smtClean="0">
                <a:solidFill>
                  <a:schemeClr val="accent6"/>
                </a:solidFill>
              </a:rPr>
              <a:t>away from</a:t>
            </a:r>
            <a:r>
              <a:rPr lang="en-US" dirty="0" smtClean="0"/>
              <a:t> a </a:t>
            </a:r>
            <a:r>
              <a:rPr lang="en-US" b="1" dirty="0" smtClean="0">
                <a:solidFill>
                  <a:schemeClr val="accent6"/>
                </a:solidFill>
              </a:rPr>
              <a:t>negatively</a:t>
            </a:r>
            <a:r>
              <a:rPr lang="en-US" dirty="0" smtClean="0"/>
              <a:t> charged plate.</a:t>
            </a:r>
          </a:p>
          <a:p>
            <a:pPr lvl="2"/>
            <a:r>
              <a:rPr lang="en-US" dirty="0" smtClean="0"/>
              <a:t>Objects with </a:t>
            </a:r>
            <a:r>
              <a:rPr lang="en-US" b="1" dirty="0" smtClean="0">
                <a:solidFill>
                  <a:schemeClr val="accent6"/>
                </a:solidFill>
              </a:rPr>
              <a:t>like charges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6"/>
                </a:solidFill>
              </a:rPr>
              <a:t>repel</a:t>
            </a:r>
            <a:r>
              <a:rPr lang="en-US" dirty="0" smtClean="0"/>
              <a:t> each other, and objects with </a:t>
            </a:r>
            <a:r>
              <a:rPr lang="en-US" b="1" dirty="0" smtClean="0">
                <a:solidFill>
                  <a:schemeClr val="accent6"/>
                </a:solidFill>
              </a:rPr>
              <a:t>unlike charges attract</a:t>
            </a:r>
            <a:r>
              <a:rPr lang="en-US" dirty="0" smtClean="0"/>
              <a:t> each other.</a:t>
            </a:r>
          </a:p>
          <a:p>
            <a:pPr lvl="1"/>
            <a:r>
              <a:rPr lang="en-US" dirty="0" smtClean="0"/>
              <a:t>Cathode rays are made up of invisible, </a:t>
            </a:r>
            <a:r>
              <a:rPr lang="en-US" b="1" dirty="0" smtClean="0">
                <a:solidFill>
                  <a:schemeClr val="accent6"/>
                </a:solidFill>
              </a:rPr>
              <a:t>negatively</a:t>
            </a:r>
            <a:r>
              <a:rPr lang="en-US" dirty="0" smtClean="0"/>
              <a:t> charged particles referred to as </a:t>
            </a:r>
            <a:r>
              <a:rPr lang="en-US" b="1" dirty="0" smtClean="0">
                <a:solidFill>
                  <a:schemeClr val="accent6"/>
                </a:solidFill>
              </a:rPr>
              <a:t>electrons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Particles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J.J. Thomson </a:t>
            </a:r>
            <a:r>
              <a:rPr lang="en-US" dirty="0" smtClean="0">
                <a:solidFill>
                  <a:schemeClr val="accent2"/>
                </a:solidFill>
              </a:rPr>
              <a:t>(1910)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The “Plum Pudding” Model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0" y="1524000"/>
            <a:ext cx="3028950" cy="462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Question 10/22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2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If an electrical field was applied to the cathode ray tube below.  Which direction (up or down) would the beam of light be bent ?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743200" y="3505200"/>
            <a:ext cx="1752600" cy="2286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l_fi" descr="http://www.avon-chemistry.com/cathode_1.jpg"/>
          <p:cNvPicPr/>
          <p:nvPr/>
        </p:nvPicPr>
        <p:blipFill>
          <a:blip r:embed="rId2" cstate="print"/>
          <a:srcRect l="17027" t="23041" r="2796" b="41475"/>
          <a:stretch>
            <a:fillRect/>
          </a:stretch>
        </p:blipFill>
        <p:spPr bwMode="auto">
          <a:xfrm>
            <a:off x="1905000" y="4038600"/>
            <a:ext cx="472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038600" y="3733800"/>
            <a:ext cx="914400" cy="228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+ + + +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38600" y="5257800"/>
            <a:ext cx="914400" cy="304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- - - - 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 Questions 10/23</a:t>
            </a:r>
            <a:endParaRPr lang="en-US" dirty="0"/>
          </a:p>
        </p:txBody>
      </p:sp>
      <p:pic>
        <p:nvPicPr>
          <p:cNvPr id="54276" name="Picture 4" descr="http://images.six.betanews.com/screenshots/1107225834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667000"/>
            <a:ext cx="4876800" cy="3657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90600" y="1371600"/>
            <a:ext cx="754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Why is the path of the red ball to the right when it gets hit by the white cue ball?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Particles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6"/>
                </a:solidFill>
              </a:rPr>
              <a:t>Ernest Rutherford </a:t>
            </a:r>
            <a:r>
              <a:rPr lang="en-US" dirty="0" smtClean="0">
                <a:solidFill>
                  <a:schemeClr val="accent2"/>
                </a:solidFill>
              </a:rPr>
              <a:t>(1909)</a:t>
            </a:r>
          </a:p>
          <a:p>
            <a:pPr lvl="1"/>
            <a:r>
              <a:rPr lang="en-US" dirty="0" smtClean="0"/>
              <a:t>Revealed that Thomson’s </a:t>
            </a:r>
            <a:r>
              <a:rPr lang="en-US" b="1" dirty="0" smtClean="0">
                <a:solidFill>
                  <a:schemeClr val="accent6"/>
                </a:solidFill>
              </a:rPr>
              <a:t>plum pudding model</a:t>
            </a:r>
            <a:r>
              <a:rPr lang="en-US" dirty="0" smtClean="0"/>
              <a:t> was not accurate.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895600"/>
            <a:ext cx="4098608" cy="3704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096" y="2971800"/>
            <a:ext cx="3366504" cy="2704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Particles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Conclusion…</a:t>
            </a:r>
          </a:p>
          <a:p>
            <a:pPr lvl="1"/>
            <a:r>
              <a:rPr lang="en-US" sz="2400" dirty="0" smtClean="0"/>
              <a:t>Because most of the particles passed through the foil, they concluded that </a:t>
            </a:r>
            <a:r>
              <a:rPr lang="en-US" sz="2400" b="1" dirty="0" smtClean="0">
                <a:solidFill>
                  <a:schemeClr val="accent6"/>
                </a:solidFill>
              </a:rPr>
              <a:t>the atom is nearly all empty space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Because a few particles were deflected, they proposed that the atom has a </a:t>
            </a:r>
            <a:r>
              <a:rPr lang="en-US" sz="2400" b="1" dirty="0" smtClean="0">
                <a:solidFill>
                  <a:schemeClr val="accent6"/>
                </a:solidFill>
              </a:rPr>
              <a:t>small, dense, positively charged central core</a:t>
            </a:r>
            <a:r>
              <a:rPr lang="en-US" sz="2400" dirty="0" smtClean="0"/>
              <a:t>, called a </a:t>
            </a:r>
            <a:r>
              <a:rPr lang="en-US" sz="2400" b="1" dirty="0" smtClean="0">
                <a:solidFill>
                  <a:schemeClr val="accent6"/>
                </a:solidFill>
              </a:rPr>
              <a:t>nucleus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581400"/>
            <a:ext cx="3210319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Particles</a:t>
            </a:r>
            <a:endParaRPr lang="en-US" dirty="0"/>
          </a:p>
        </p:txBody>
      </p:sp>
      <p:pic>
        <p:nvPicPr>
          <p:cNvPr id="32770" name="Picture 2" descr="https://encrypted-tbn3.gstatic.com/images?q=tbn:ANd9GcRAlEG_Wh2HnP9f1MCyXIdxbQue2CbGeaMs6BRhlaj3nFJ6km8tq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124200"/>
            <a:ext cx="3150391" cy="32004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1524000" y="1600200"/>
            <a:ext cx="7467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accent6"/>
                </a:solidFill>
              </a:rPr>
              <a:t>Rutherford’s </a:t>
            </a:r>
            <a:r>
              <a:rPr lang="en-US" sz="3200" dirty="0" smtClean="0">
                <a:solidFill>
                  <a:schemeClr val="accent2"/>
                </a:solidFill>
              </a:rPr>
              <a:t>Nuclear Model</a:t>
            </a:r>
          </a:p>
          <a:p>
            <a:pPr lvl="1"/>
            <a:r>
              <a:rPr lang="en-US" sz="3200" dirty="0" smtClean="0"/>
              <a:t>Consisting of a nucleus and electrons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Atomic Developments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lvl="1"/>
            <a:r>
              <a:rPr lang="en-US" sz="2600" dirty="0" smtClean="0"/>
              <a:t>Scientists also determined that the rays in the cathode ray tube were also composed of </a:t>
            </a:r>
            <a:r>
              <a:rPr lang="en-US" sz="2600" b="1" dirty="0" smtClean="0">
                <a:solidFill>
                  <a:schemeClr val="accent6"/>
                </a:solidFill>
              </a:rPr>
              <a:t>positively</a:t>
            </a:r>
            <a:r>
              <a:rPr lang="en-US" sz="2600" dirty="0" smtClean="0"/>
              <a:t> charged subatomic particles called </a:t>
            </a:r>
            <a:r>
              <a:rPr lang="en-US" sz="2600" b="1" dirty="0" smtClean="0">
                <a:solidFill>
                  <a:schemeClr val="accent6"/>
                </a:solidFill>
              </a:rPr>
              <a:t>protons</a:t>
            </a:r>
            <a:r>
              <a:rPr lang="en-US" sz="2600" dirty="0" smtClean="0"/>
              <a:t>.</a:t>
            </a:r>
          </a:p>
          <a:p>
            <a:pPr lvl="1"/>
            <a:endParaRPr lang="en-US" sz="2600" dirty="0" smtClean="0"/>
          </a:p>
          <a:p>
            <a:pPr lvl="1"/>
            <a:endParaRPr lang="en-US" sz="2600" dirty="0"/>
          </a:p>
          <a:p>
            <a:pPr lvl="1"/>
            <a:r>
              <a:rPr lang="en-US" sz="2600" dirty="0" smtClean="0"/>
              <a:t>Atoms of an element that are chemically alike but differ in mass are called </a:t>
            </a:r>
            <a:r>
              <a:rPr lang="en-US" sz="2600" b="1" dirty="0" smtClean="0">
                <a:solidFill>
                  <a:schemeClr val="accent6"/>
                </a:solidFill>
              </a:rPr>
              <a:t>isotopes</a:t>
            </a:r>
            <a:r>
              <a:rPr lang="en-US" sz="2600" dirty="0" smtClean="0"/>
              <a:t> of an element.</a:t>
            </a:r>
          </a:p>
          <a:p>
            <a:pPr lvl="2"/>
            <a:r>
              <a:rPr lang="en-US" sz="2600" dirty="0" smtClean="0"/>
              <a:t>The existence of a </a:t>
            </a:r>
            <a:r>
              <a:rPr lang="en-US" sz="2600" b="1" dirty="0" smtClean="0">
                <a:solidFill>
                  <a:schemeClr val="accent6"/>
                </a:solidFill>
              </a:rPr>
              <a:t>neutral</a:t>
            </a:r>
            <a:r>
              <a:rPr lang="en-US" sz="2600" dirty="0" smtClean="0"/>
              <a:t> particle, called a </a:t>
            </a:r>
            <a:r>
              <a:rPr lang="en-US" sz="2600" b="1" dirty="0" smtClean="0">
                <a:solidFill>
                  <a:schemeClr val="accent6"/>
                </a:solidFill>
              </a:rPr>
              <a:t>neutron</a:t>
            </a:r>
            <a:r>
              <a:rPr lang="en-US" sz="2600" dirty="0" smtClean="0"/>
              <a:t>, was confirmed in the early 1930s.</a:t>
            </a:r>
          </a:p>
          <a:p>
            <a:endParaRPr lang="en-U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257800" y="1371600"/>
            <a:ext cx="2633662" cy="5220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Warm-up Question 10/19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295400"/>
            <a:ext cx="77149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What is the difference between a theory and a law?</a:t>
            </a:r>
          </a:p>
          <a:p>
            <a:endParaRPr lang="en-US" sz="2800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1676400" y="2133600"/>
            <a:ext cx="4648200" cy="4724400"/>
            <a:chOff x="1676400" y="2133600"/>
            <a:chExt cx="4648200" cy="4724400"/>
          </a:xfrm>
        </p:grpSpPr>
        <p:sp>
          <p:nvSpPr>
            <p:cNvPr id="5" name="TextBox 4"/>
            <p:cNvSpPr txBox="1"/>
            <p:nvPr/>
          </p:nvSpPr>
          <p:spPr>
            <a:xfrm>
              <a:off x="3657600" y="2362200"/>
              <a:ext cx="266700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Everything in chemistry comes back to haunt you</a:t>
              </a:r>
              <a:r>
                <a:rPr lang="en-US" sz="2400" dirty="0" smtClean="0">
                  <a:sym typeface="Wingdings" pitchFamily="2" charset="2"/>
                </a:rPr>
                <a:t></a:t>
              </a:r>
              <a:endParaRPr lang="en-US" sz="2400" dirty="0" smtClean="0"/>
            </a:p>
            <a:p>
              <a:endParaRPr lang="en-US" dirty="0"/>
            </a:p>
          </p:txBody>
        </p:sp>
        <p:pic>
          <p:nvPicPr>
            <p:cNvPr id="1026" name="Picture 2" descr="http://sj.sunne.ws/files/2012/10/ghost-6-clipart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76400" y="3915591"/>
              <a:ext cx="3886200" cy="2942409"/>
            </a:xfrm>
            <a:prstGeom prst="rect">
              <a:avLst/>
            </a:prstGeom>
            <a:noFill/>
          </p:spPr>
        </p:pic>
        <p:sp>
          <p:nvSpPr>
            <p:cNvPr id="7" name="Oval Callout 6"/>
            <p:cNvSpPr/>
            <p:nvPr/>
          </p:nvSpPr>
          <p:spPr>
            <a:xfrm>
              <a:off x="3276600" y="2133600"/>
              <a:ext cx="3048000" cy="1905000"/>
            </a:xfrm>
            <a:prstGeom prst="wedgeEllipseCallou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Question 10/23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keeps the electrons from leaving the atom?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Bonus:  </a:t>
            </a:r>
            <a:r>
              <a:rPr lang="en-US" dirty="0" smtClean="0"/>
              <a:t>What keeps the electrons in motion away from the nucleus?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 Question </a:t>
            </a:r>
            <a:r>
              <a:rPr lang="en-US" dirty="0" smtClean="0"/>
              <a:t>10/26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Examine the picture below.  What percentage of all the fruit pictured is bananas?</a:t>
            </a:r>
            <a:endParaRPr lang="en-US" dirty="0"/>
          </a:p>
        </p:txBody>
      </p:sp>
      <p:pic>
        <p:nvPicPr>
          <p:cNvPr id="1026" name="Picture 2" descr="http://static.designlike.com/wp-content/uploads/2012/01/bamboo-fruit-bow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819400"/>
            <a:ext cx="4667250" cy="32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Particles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153" y="1905000"/>
            <a:ext cx="8100447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859" y="3429000"/>
            <a:ext cx="8366141" cy="460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Particles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>
                <a:solidFill>
                  <a:schemeClr val="accent6"/>
                </a:solidFill>
              </a:rPr>
              <a:t>atomic number</a:t>
            </a:r>
            <a:r>
              <a:rPr lang="en-US" dirty="0" smtClean="0"/>
              <a:t> of an element is the </a:t>
            </a:r>
            <a:r>
              <a:rPr lang="en-US" b="1" dirty="0" smtClean="0">
                <a:solidFill>
                  <a:schemeClr val="accent6"/>
                </a:solidFill>
              </a:rPr>
              <a:t>number of protons</a:t>
            </a:r>
            <a:r>
              <a:rPr lang="en-US" dirty="0" smtClean="0"/>
              <a:t> in the nucleus of an atom of that element.</a:t>
            </a:r>
          </a:p>
          <a:p>
            <a:pPr lvl="1"/>
            <a:r>
              <a:rPr lang="en-US" dirty="0" smtClean="0"/>
              <a:t>It is the number of protons that </a:t>
            </a:r>
            <a:r>
              <a:rPr lang="en-US" b="1" dirty="0" smtClean="0">
                <a:solidFill>
                  <a:schemeClr val="accent6"/>
                </a:solidFill>
              </a:rPr>
              <a:t>determines the identity</a:t>
            </a:r>
            <a:r>
              <a:rPr lang="en-US" dirty="0" smtClean="0"/>
              <a:t> of an element, as well as many of its chemical and physical properties.</a:t>
            </a:r>
          </a:p>
          <a:p>
            <a:pPr lvl="1">
              <a:buNone/>
            </a:pPr>
            <a:endParaRPr lang="en-US" sz="1500" dirty="0" smtClean="0"/>
          </a:p>
          <a:p>
            <a:pPr lvl="1">
              <a:buNone/>
            </a:pPr>
            <a:endParaRPr lang="en-US" sz="1500" dirty="0" smtClean="0"/>
          </a:p>
          <a:p>
            <a:r>
              <a:rPr lang="en-US" dirty="0" smtClean="0"/>
              <a:t>The </a:t>
            </a:r>
            <a:r>
              <a:rPr lang="en-US" b="1" dirty="0" smtClean="0">
                <a:solidFill>
                  <a:schemeClr val="accent6"/>
                </a:solidFill>
              </a:rPr>
              <a:t>sum of the protons and neutrons</a:t>
            </a:r>
            <a:r>
              <a:rPr lang="en-US" dirty="0" smtClean="0"/>
              <a:t> in the nucleus is the </a:t>
            </a:r>
            <a:r>
              <a:rPr lang="en-US" b="1" dirty="0" smtClean="0">
                <a:solidFill>
                  <a:schemeClr val="accent6"/>
                </a:solidFill>
              </a:rPr>
              <a:t>mass number</a:t>
            </a:r>
            <a:r>
              <a:rPr lang="en-US" dirty="0" smtClean="0"/>
              <a:t> of that particular atom.</a:t>
            </a:r>
          </a:p>
          <a:p>
            <a:pPr lvl="1"/>
            <a:r>
              <a:rPr lang="en-US" dirty="0" smtClean="0"/>
              <a:t>Isotopes of an element have </a:t>
            </a:r>
            <a:r>
              <a:rPr lang="en-US" b="1" dirty="0" smtClean="0">
                <a:solidFill>
                  <a:schemeClr val="accent6"/>
                </a:solidFill>
              </a:rPr>
              <a:t>different mass numbers</a:t>
            </a:r>
            <a:r>
              <a:rPr lang="en-US" dirty="0" smtClean="0"/>
              <a:t> because they have </a:t>
            </a:r>
            <a:r>
              <a:rPr lang="en-US" b="1" dirty="0" smtClean="0">
                <a:solidFill>
                  <a:schemeClr val="accent6"/>
                </a:solidFill>
              </a:rPr>
              <a:t>different numbers of neutrons</a:t>
            </a:r>
            <a:r>
              <a:rPr lang="en-US" dirty="0" smtClean="0"/>
              <a:t>, but they all have the </a:t>
            </a:r>
            <a:r>
              <a:rPr lang="en-US" b="1" dirty="0" smtClean="0">
                <a:solidFill>
                  <a:schemeClr val="accent6"/>
                </a:solidFill>
              </a:rPr>
              <a:t>same atomic number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Particles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462916"/>
            <a:ext cx="4267200" cy="2337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number at the bottom of each box is the </a:t>
            </a:r>
            <a:r>
              <a:rPr lang="en-US" b="1" dirty="0" smtClean="0">
                <a:solidFill>
                  <a:schemeClr val="accent6"/>
                </a:solidFill>
              </a:rPr>
              <a:t>average atomic mass</a:t>
            </a:r>
            <a:r>
              <a:rPr lang="en-US" dirty="0" smtClean="0"/>
              <a:t> of that element.</a:t>
            </a:r>
          </a:p>
          <a:p>
            <a:pPr lvl="1"/>
            <a:r>
              <a:rPr lang="en-US" dirty="0" smtClean="0"/>
              <a:t>This number is the </a:t>
            </a:r>
            <a:r>
              <a:rPr lang="en-US" b="1" dirty="0" smtClean="0">
                <a:solidFill>
                  <a:schemeClr val="accent6"/>
                </a:solidFill>
              </a:rPr>
              <a:t>weighted average mass </a:t>
            </a:r>
            <a:r>
              <a:rPr lang="en-US" dirty="0" smtClean="0"/>
              <a:t>of all the naturally occurring isotopes of that element.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haven’t done so already, you should:</a:t>
            </a:r>
          </a:p>
          <a:p>
            <a:pPr lvl="1"/>
            <a:r>
              <a:rPr lang="en-US" dirty="0" smtClean="0"/>
              <a:t>Read pages 61-68 in the text</a:t>
            </a:r>
          </a:p>
          <a:p>
            <a:pPr lvl="1"/>
            <a:r>
              <a:rPr lang="en-US" dirty="0" smtClean="0"/>
              <a:t>Complete homework #2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Question 10/26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71600"/>
          </a:xfrm>
        </p:spPr>
        <p:txBody>
          <a:bodyPr/>
          <a:lstStyle/>
          <a:p>
            <a:r>
              <a:rPr lang="en-US" dirty="0"/>
              <a:t>What are the similarities and differences between these 3 diagrams?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253715" y="3660559"/>
            <a:ext cx="1104265" cy="934085"/>
            <a:chOff x="0" y="0"/>
            <a:chExt cx="1104893" cy="934183"/>
          </a:xfrm>
        </p:grpSpPr>
        <p:pic>
          <p:nvPicPr>
            <p:cNvPr id="5" name="il_fi" descr="http://t3.gstatic.com/images?q=tbn:ANd9GcRx_SEZHhdg-9fb7tIw4n5TzZJ_fXJmB6_NVIU7LGWPE8NfKbfn_YUj3fxz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861" t="4322" r="9169" b="69164"/>
            <a:stretch/>
          </p:blipFill>
          <p:spPr bwMode="auto">
            <a:xfrm>
              <a:off x="0" y="0"/>
              <a:ext cx="844061" cy="88425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30145" y="30145"/>
              <a:ext cx="753626" cy="79322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743578" y="10048"/>
              <a:ext cx="361315" cy="371475"/>
              <a:chOff x="0" y="0"/>
              <a:chExt cx="361315" cy="371789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0" y="20097"/>
                <a:ext cx="361315" cy="3302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100">
                    <a:ln w="9525" cap="rnd" cmpd="sng" algn="ctr">
                      <a:solidFill>
                        <a:srgbClr val="000000"/>
                      </a:solidFill>
                      <a:prstDash val="solid"/>
                      <a:bevel/>
                    </a:ln>
                    <a:effectLst/>
                    <a:ea typeface="Calibri"/>
                    <a:cs typeface="Times New Roman"/>
                  </a:rPr>
                  <a:t> </a:t>
                </a:r>
                <a:endParaRPr lang="en-US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12" name="Text Box 9"/>
              <p:cNvSpPr txBox="1"/>
              <p:nvPr/>
            </p:nvSpPr>
            <p:spPr>
              <a:xfrm>
                <a:off x="40193" y="0"/>
                <a:ext cx="281354" cy="371789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400">
                    <a:effectLst/>
                    <a:ea typeface="Calibri"/>
                    <a:cs typeface="Times New Roman"/>
                  </a:rPr>
                  <a:t>e</a:t>
                </a:r>
                <a:endParaRPr lang="en-US" sz="1100">
                  <a:effectLst/>
                  <a:ea typeface="Calibri"/>
                  <a:cs typeface="Times New Roman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13433" y="562708"/>
              <a:ext cx="361315" cy="371475"/>
              <a:chOff x="0" y="0"/>
              <a:chExt cx="361315" cy="371789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0" y="20097"/>
                <a:ext cx="361315" cy="3302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100">
                    <a:ln w="9525" cap="rnd" cmpd="sng" algn="ctr">
                      <a:solidFill>
                        <a:srgbClr val="000000"/>
                      </a:solidFill>
                      <a:prstDash val="solid"/>
                      <a:bevel/>
                    </a:ln>
                    <a:effectLst/>
                    <a:ea typeface="Calibri"/>
                    <a:cs typeface="Times New Roman"/>
                  </a:rPr>
                  <a:t> </a:t>
                </a:r>
                <a:endParaRPr lang="en-US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10" name="Text Box 13"/>
              <p:cNvSpPr txBox="1"/>
              <p:nvPr/>
            </p:nvSpPr>
            <p:spPr>
              <a:xfrm>
                <a:off x="40193" y="0"/>
                <a:ext cx="281354" cy="371789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400">
                    <a:effectLst/>
                    <a:ea typeface="Calibri"/>
                    <a:cs typeface="Times New Roman"/>
                  </a:rPr>
                  <a:t>e</a:t>
                </a:r>
                <a:endParaRPr lang="en-US" sz="1100">
                  <a:effectLst/>
                  <a:ea typeface="Calibri"/>
                  <a:cs typeface="Times New Roman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6324600" y="3690404"/>
            <a:ext cx="1205230" cy="904240"/>
            <a:chOff x="0" y="0"/>
            <a:chExt cx="1205376" cy="904352"/>
          </a:xfrm>
        </p:grpSpPr>
        <p:pic>
          <p:nvPicPr>
            <p:cNvPr id="14" name="il_fi" descr="http://t3.gstatic.com/images?q=tbn:ANd9GcRx_SEZHhdg-9fb7tIw4n5TzZJ_fXJmB6_NVIU7LGWPE8NfKbfn_YUj3fxz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861" t="4322" r="9169" b="69164"/>
            <a:stretch/>
          </p:blipFill>
          <p:spPr bwMode="auto">
            <a:xfrm>
              <a:off x="0" y="0"/>
              <a:ext cx="864158" cy="904352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5" name="Oval 14"/>
            <p:cNvSpPr/>
            <p:nvPr/>
          </p:nvSpPr>
          <p:spPr>
            <a:xfrm>
              <a:off x="40193" y="30145"/>
              <a:ext cx="753110" cy="79311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844061" y="241160"/>
              <a:ext cx="361315" cy="371475"/>
              <a:chOff x="0" y="0"/>
              <a:chExt cx="361315" cy="371789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0" y="20097"/>
                <a:ext cx="361315" cy="3302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100">
                    <a:ln w="9525" cap="rnd" cmpd="sng" algn="ctr">
                      <a:solidFill>
                        <a:srgbClr val="000000"/>
                      </a:solidFill>
                      <a:prstDash val="solid"/>
                      <a:bevel/>
                    </a:ln>
                    <a:effectLst/>
                    <a:ea typeface="Calibri"/>
                    <a:cs typeface="Times New Roman"/>
                  </a:rPr>
                  <a:t> </a:t>
                </a:r>
                <a:endParaRPr lang="en-US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18" name="Text Box 16"/>
              <p:cNvSpPr txBox="1"/>
              <p:nvPr/>
            </p:nvSpPr>
            <p:spPr>
              <a:xfrm>
                <a:off x="40193" y="0"/>
                <a:ext cx="281354" cy="371789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400">
                    <a:effectLst/>
                    <a:ea typeface="Calibri"/>
                    <a:cs typeface="Times New Roman"/>
                  </a:rPr>
                  <a:t>e</a:t>
                </a:r>
                <a:endParaRPr lang="en-US" sz="1100">
                  <a:effectLst/>
                  <a:ea typeface="Calibri"/>
                  <a:cs typeface="Times New Roman"/>
                </a:endParaRP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3768837" y="3660559"/>
            <a:ext cx="1144905" cy="934085"/>
            <a:chOff x="0" y="0"/>
            <a:chExt cx="1145087" cy="934182"/>
          </a:xfrm>
        </p:grpSpPr>
        <p:pic>
          <p:nvPicPr>
            <p:cNvPr id="20" name="il_fi" descr="http://t3.gstatic.com/images?q=tbn:ANd9GcRx_SEZHhdg-9fb7tIw4n5TzZJ_fXJmB6_NVIU7LGWPE8NfKbfn_YUj3fxz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771" t="2594" r="35136" b="70893"/>
            <a:stretch/>
          </p:blipFill>
          <p:spPr bwMode="auto">
            <a:xfrm>
              <a:off x="0" y="0"/>
              <a:ext cx="944545" cy="924448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1" name="Oval 20"/>
            <p:cNvSpPr/>
            <p:nvPr/>
          </p:nvSpPr>
          <p:spPr>
            <a:xfrm>
              <a:off x="90435" y="110531"/>
              <a:ext cx="743578" cy="72304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783772" y="562707"/>
              <a:ext cx="361315" cy="371475"/>
              <a:chOff x="0" y="0"/>
              <a:chExt cx="361315" cy="371789"/>
            </a:xfrm>
          </p:grpSpPr>
          <p:sp>
            <p:nvSpPr>
              <p:cNvPr id="26" name="Oval 25"/>
              <p:cNvSpPr/>
              <p:nvPr/>
            </p:nvSpPr>
            <p:spPr>
              <a:xfrm>
                <a:off x="0" y="20097"/>
                <a:ext cx="361315" cy="3302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100">
                    <a:ln w="9525" cap="rnd" cmpd="sng" algn="ctr">
                      <a:solidFill>
                        <a:srgbClr val="000000"/>
                      </a:solidFill>
                      <a:prstDash val="solid"/>
                      <a:bevel/>
                    </a:ln>
                    <a:effectLst/>
                    <a:ea typeface="Calibri"/>
                    <a:cs typeface="Times New Roman"/>
                  </a:rPr>
                  <a:t> </a:t>
                </a:r>
                <a:endParaRPr lang="en-US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27" name="Text Box 19"/>
              <p:cNvSpPr txBox="1"/>
              <p:nvPr/>
            </p:nvSpPr>
            <p:spPr>
              <a:xfrm>
                <a:off x="40193" y="0"/>
                <a:ext cx="281354" cy="371789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400">
                    <a:effectLst/>
                    <a:ea typeface="Calibri"/>
                    <a:cs typeface="Times New Roman"/>
                  </a:rPr>
                  <a:t>e</a:t>
                </a:r>
                <a:endParaRPr lang="en-US" sz="1100">
                  <a:effectLst/>
                  <a:ea typeface="Calibri"/>
                  <a:cs typeface="Times New Roman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783772" y="30145"/>
              <a:ext cx="361315" cy="371475"/>
              <a:chOff x="0" y="0"/>
              <a:chExt cx="361315" cy="371789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0" y="20097"/>
                <a:ext cx="361315" cy="3302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100">
                    <a:ln w="9525" cap="rnd" cmpd="sng" algn="ctr">
                      <a:solidFill>
                        <a:srgbClr val="000000"/>
                      </a:solidFill>
                      <a:prstDash val="solid"/>
                      <a:bevel/>
                    </a:ln>
                    <a:effectLst/>
                    <a:ea typeface="Calibri"/>
                    <a:cs typeface="Times New Roman"/>
                  </a:rPr>
                  <a:t> </a:t>
                </a:r>
                <a:endParaRPr lang="en-US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25" name="Text Box 22"/>
              <p:cNvSpPr txBox="1"/>
              <p:nvPr/>
            </p:nvSpPr>
            <p:spPr>
              <a:xfrm>
                <a:off x="40193" y="0"/>
                <a:ext cx="281354" cy="371789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400">
                    <a:effectLst/>
                    <a:ea typeface="Calibri"/>
                    <a:cs typeface="Times New Roman"/>
                  </a:rPr>
                  <a:t>e</a:t>
                </a:r>
                <a:endParaRPr lang="en-US" sz="1100">
                  <a:effectLst/>
                  <a:ea typeface="Calibri"/>
                  <a:cs typeface="Times New Roman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 Question 10/30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9600"/>
          </a:xfrm>
        </p:spPr>
        <p:txBody>
          <a:bodyPr/>
          <a:lstStyle/>
          <a:p>
            <a:r>
              <a:rPr lang="en-US" dirty="0" smtClean="0"/>
              <a:t>Order these nesting dolls from the inside out.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1931995" y="2677260"/>
            <a:ext cx="5395594" cy="2799684"/>
            <a:chOff x="1600200" y="2794682"/>
            <a:chExt cx="5395594" cy="2799684"/>
          </a:xfrm>
        </p:grpSpPr>
        <p:grpSp>
          <p:nvGrpSpPr>
            <p:cNvPr id="4" name="Group 3"/>
            <p:cNvGrpSpPr/>
            <p:nvPr/>
          </p:nvGrpSpPr>
          <p:grpSpPr>
            <a:xfrm>
              <a:off x="1600200" y="3313446"/>
              <a:ext cx="5395594" cy="2280920"/>
              <a:chOff x="0" y="0"/>
              <a:chExt cx="5395965" cy="2280975"/>
            </a:xfrm>
          </p:grpSpPr>
          <p:pic>
            <p:nvPicPr>
              <p:cNvPr id="5" name="il_fi" descr="http://3.bp.blogspot.com/_1pBs9PMdm-8/TFB54KmctpI/AAAAAAAAAvg/GlPVn_E-JTU/s1600/yellow+and+red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39" t="2500" r="70890" b="2916"/>
              <a:stretch/>
            </p:blipFill>
            <p:spPr bwMode="auto">
              <a:xfrm>
                <a:off x="4190163" y="0"/>
                <a:ext cx="1205802" cy="2270927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6" name="il_fi" descr="http://3.bp.blogspot.com/_1pBs9PMdm-8/TFB54KmctpI/AAAAAAAAAvg/GlPVn_E-JTU/s1600/yellow+and+red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345" t="5439" r="48046" b="4603"/>
              <a:stretch/>
            </p:blipFill>
            <p:spPr bwMode="auto">
              <a:xfrm>
                <a:off x="1647930" y="120580"/>
                <a:ext cx="964642" cy="216039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7" name="il_fi" descr="http://3.bp.blogspot.com/_1pBs9PMdm-8/TFB54KmctpI/AAAAAAAAAvg/GlPVn_E-JTU/s1600/yellow+and+red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881" t="30001" r="30747" b="4166"/>
              <a:stretch/>
            </p:blipFill>
            <p:spPr bwMode="auto">
              <a:xfrm>
                <a:off x="0" y="693336"/>
                <a:ext cx="743578" cy="1587639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8" name="il_fi" descr="http://3.bp.blogspot.com/_1pBs9PMdm-8/TFB54KmctpI/AAAAAAAAAvg/GlPVn_E-JTU/s1600/yellow+and+red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784" t="33333" r="18069" b="3750"/>
              <a:stretch/>
            </p:blipFill>
            <p:spPr bwMode="auto">
              <a:xfrm>
                <a:off x="2853732" y="763674"/>
                <a:ext cx="562708" cy="1517301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9" name="il_fi" descr="http://3.bp.blogspot.com/_1pBs9PMdm-8/TFB54KmctpI/AAAAAAAAAvg/GlPVn_E-JTU/s1600/yellow+and+red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2400" t="45000" r="7740" b="2917"/>
              <a:stretch/>
            </p:blipFill>
            <p:spPr bwMode="auto">
              <a:xfrm>
                <a:off x="984739" y="1024931"/>
                <a:ext cx="422031" cy="1256044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0" name="il_fi" descr="http://3.bp.blogspot.com/_1pBs9PMdm-8/TFB54KmctpI/AAAAAAAAAvg/GlPVn_E-JTU/s1600/yellow+and+red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2025" t="69167" r="1167" b="3750"/>
              <a:stretch/>
            </p:blipFill>
            <p:spPr bwMode="auto">
              <a:xfrm>
                <a:off x="3657600" y="1627832"/>
                <a:ext cx="291403" cy="653143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sp>
          <p:nvSpPr>
            <p:cNvPr id="11" name="TextBox 10"/>
            <p:cNvSpPr txBox="1"/>
            <p:nvPr/>
          </p:nvSpPr>
          <p:spPr>
            <a:xfrm>
              <a:off x="1743363" y="370651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A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84871" y="412879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B</a:t>
              </a:r>
              <a:endParaRPr lang="en-US" sz="28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501705" y="3311556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C</a:t>
              </a:r>
              <a:endParaRPr lang="en-US" sz="28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506470" y="3843046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D</a:t>
              </a:r>
              <a:endParaRPr lang="en-US" sz="28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202592" y="4277345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E</a:t>
              </a:r>
              <a:endParaRPr lang="en-US" sz="28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96000" y="2794682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F</a:t>
              </a:r>
              <a:endParaRPr lang="en-US" sz="2800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3032744" y="5867400"/>
            <a:ext cx="28479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Russian </a:t>
            </a:r>
            <a:r>
              <a:rPr lang="en-US" b="1" dirty="0" err="1" smtClean="0"/>
              <a:t>Matryoshka</a:t>
            </a:r>
            <a:r>
              <a:rPr lang="en-US" b="1" dirty="0" smtClean="0"/>
              <a:t> Dolls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2386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chemeClr val="accent6"/>
                </a:solidFill>
              </a:rPr>
              <a:t>Niels</a:t>
            </a:r>
            <a:r>
              <a:rPr lang="en-US" b="1" dirty="0" smtClean="0">
                <a:solidFill>
                  <a:schemeClr val="accent6"/>
                </a:solidFill>
              </a:rPr>
              <a:t> Bohr </a:t>
            </a:r>
            <a:r>
              <a:rPr lang="en-US" dirty="0" smtClean="0">
                <a:solidFill>
                  <a:schemeClr val="accent2"/>
                </a:solidFill>
              </a:rPr>
              <a:t>(1913)</a:t>
            </a:r>
          </a:p>
          <a:p>
            <a:pPr lvl="1"/>
            <a:r>
              <a:rPr lang="en-US" dirty="0" smtClean="0"/>
              <a:t>He proposed that atoms have only certain allowable energy states</a:t>
            </a:r>
          </a:p>
          <a:p>
            <a:pPr lvl="2"/>
            <a:r>
              <a:rPr lang="en-US" b="1" dirty="0" smtClean="0">
                <a:solidFill>
                  <a:schemeClr val="accent6"/>
                </a:solidFill>
              </a:rPr>
              <a:t>Ground state</a:t>
            </a:r>
          </a:p>
          <a:p>
            <a:pPr lvl="2"/>
            <a:r>
              <a:rPr lang="en-US" b="1" dirty="0" smtClean="0">
                <a:solidFill>
                  <a:schemeClr val="accent6"/>
                </a:solidFill>
              </a:rPr>
              <a:t>Excited state</a:t>
            </a:r>
          </a:p>
          <a:p>
            <a:pPr lvl="1"/>
            <a:r>
              <a:rPr lang="en-US" dirty="0" smtClean="0"/>
              <a:t>Electrons move around the nucleus in only certain allowed circular </a:t>
            </a:r>
            <a:r>
              <a:rPr lang="en-US" b="1" dirty="0" smtClean="0">
                <a:solidFill>
                  <a:schemeClr val="accent6"/>
                </a:solidFill>
              </a:rPr>
              <a:t>orbits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1" y="2438400"/>
            <a:ext cx="4491820" cy="2397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41648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Bohr’s </a:t>
            </a:r>
            <a:r>
              <a:rPr lang="en-US" b="1" dirty="0" smtClean="0">
                <a:solidFill>
                  <a:schemeClr val="accent6"/>
                </a:solidFill>
              </a:rPr>
              <a:t>planetary model</a:t>
            </a:r>
            <a:r>
              <a:rPr lang="en-US" dirty="0" smtClean="0"/>
              <a:t> was found to be inaccurate.</a:t>
            </a:r>
          </a:p>
          <a:p>
            <a:pPr lvl="1"/>
            <a:r>
              <a:rPr lang="en-US" dirty="0" smtClean="0"/>
              <a:t>The </a:t>
            </a:r>
            <a:r>
              <a:rPr lang="en-US" b="1" dirty="0" smtClean="0">
                <a:solidFill>
                  <a:schemeClr val="accent6"/>
                </a:solidFill>
              </a:rPr>
              <a:t>electron cloud model</a:t>
            </a:r>
            <a:r>
              <a:rPr lang="en-US" dirty="0" smtClean="0"/>
              <a:t> shows that electrons are most likely to be found in certain spherical regions of space around the nucleus.</a:t>
            </a:r>
          </a:p>
          <a:p>
            <a:pPr lvl="2"/>
            <a:r>
              <a:rPr lang="en-US" dirty="0" smtClean="0"/>
              <a:t>The space around the nucleus of an atom where the atom’s electrons are found is called the </a:t>
            </a:r>
            <a:r>
              <a:rPr lang="en-US" b="1" dirty="0" smtClean="0">
                <a:solidFill>
                  <a:schemeClr val="accent6"/>
                </a:solidFill>
              </a:rPr>
              <a:t>electron cloud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371599"/>
            <a:ext cx="2839579" cy="4801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Theory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685800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>
                <a:solidFill>
                  <a:schemeClr val="accent6"/>
                </a:solidFill>
              </a:rPr>
              <a:t>Greek Philosophers</a:t>
            </a:r>
          </a:p>
          <a:p>
            <a:r>
              <a:rPr lang="en-US" sz="2000" b="0" dirty="0" smtClean="0"/>
              <a:t>(about 2,500 years ago)</a:t>
            </a:r>
            <a:endParaRPr lang="en-US" sz="2000" b="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743200"/>
            <a:ext cx="4119120" cy="2981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8200" y="1295400"/>
            <a:ext cx="4041775" cy="7620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accent6"/>
                </a:solidFill>
              </a:rPr>
              <a:t>Democritus</a:t>
            </a:r>
          </a:p>
          <a:p>
            <a:r>
              <a:rPr lang="en-US" sz="2000" b="0" dirty="0" smtClean="0"/>
              <a:t>(460-370 BC)</a:t>
            </a:r>
            <a:endParaRPr lang="en-US" sz="2000" b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Atoms</a:t>
            </a:r>
            <a:r>
              <a:rPr lang="en-US" dirty="0" smtClean="0"/>
              <a:t> are the smallest particles of matter and different types of atoms exist for every type of matter.</a:t>
            </a:r>
          </a:p>
          <a:p>
            <a:pPr lvl="1"/>
            <a:r>
              <a:rPr lang="en-US" dirty="0" smtClean="0"/>
              <a:t>The idea that matter is made up of fundamental particles called atoms is known as the </a:t>
            </a:r>
            <a:r>
              <a:rPr lang="en-US" b="1" dirty="0" smtClean="0">
                <a:solidFill>
                  <a:schemeClr val="accent6"/>
                </a:solidFill>
              </a:rPr>
              <a:t>atomic theory</a:t>
            </a:r>
            <a:r>
              <a:rPr lang="en-US" dirty="0" smtClean="0"/>
              <a:t> of matter.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Configuration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396" y="1742351"/>
            <a:ext cx="4710404" cy="3820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three-dimensional region around the nucleus called an </a:t>
            </a:r>
            <a:r>
              <a:rPr lang="en-US" b="1" dirty="0" smtClean="0">
                <a:solidFill>
                  <a:schemeClr val="accent6"/>
                </a:solidFill>
              </a:rPr>
              <a:t>atomic orbital</a:t>
            </a:r>
            <a:r>
              <a:rPr lang="en-US" dirty="0" smtClean="0"/>
              <a:t> describes the electron’s probable location.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Configuration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arrangement of electrons in an atom is called the atom’s </a:t>
            </a:r>
            <a:r>
              <a:rPr lang="en-US" b="1" dirty="0" smtClean="0">
                <a:solidFill>
                  <a:schemeClr val="accent6"/>
                </a:solidFill>
              </a:rPr>
              <a:t>electron configuration</a:t>
            </a:r>
            <a:r>
              <a:rPr lang="en-US" dirty="0" smtClean="0"/>
              <a:t>.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accent6"/>
                </a:solidFill>
              </a:rPr>
              <a:t>Principle energy level</a:t>
            </a:r>
            <a:r>
              <a:rPr lang="en-US" dirty="0" smtClean="0"/>
              <a:t> (1, 2, 3, 4, etc…)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accent6"/>
                </a:solidFill>
              </a:rPr>
              <a:t>Energy sublevel</a:t>
            </a:r>
            <a:r>
              <a:rPr lang="en-US" dirty="0" smtClean="0"/>
              <a:t> (s, p, d, or f)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accent6"/>
                </a:solidFill>
              </a:rPr>
              <a:t>Atomic orbital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b="1" dirty="0" smtClean="0">
                <a:solidFill>
                  <a:schemeClr val="accent6"/>
                </a:solidFill>
              </a:rPr>
              <a:t>number of electrons</a:t>
            </a:r>
            <a:r>
              <a:rPr lang="en-US" dirty="0" smtClean="0"/>
              <a:t> in those </a:t>
            </a:r>
            <a:r>
              <a:rPr lang="en-US" dirty="0" err="1" smtClean="0"/>
              <a:t>orbitals</a:t>
            </a:r>
            <a:endParaRPr lang="en-US" dirty="0" smtClean="0"/>
          </a:p>
          <a:p>
            <a:pPr marL="457200" indent="-457200">
              <a:buNone/>
            </a:pPr>
            <a:endParaRPr lang="en-US" dirty="0" smtClean="0"/>
          </a:p>
          <a:p>
            <a:pPr marL="457200" indent="-457200">
              <a:buNone/>
            </a:pPr>
            <a:endParaRPr lang="en-US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529223"/>
              </p:ext>
            </p:extLst>
          </p:nvPr>
        </p:nvGraphicFramePr>
        <p:xfrm>
          <a:off x="914400" y="4724400"/>
          <a:ext cx="749109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3068"/>
                <a:gridCol w="1186180"/>
                <a:gridCol w="2032318"/>
                <a:gridCol w="258953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Energy Level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Sublevel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Atomic </a:t>
                      </a:r>
                      <a:r>
                        <a:rPr lang="en-US" dirty="0" err="1" smtClean="0"/>
                        <a:t>Orbitals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Number of Electrons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s, p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1, 3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2, 6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s, p, 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1, 3, 5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2, 6, 10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s, p, d, f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1, 3, 5, 7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2, 6, 10, 14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Configuration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Aufbau</a:t>
            </a:r>
            <a:r>
              <a:rPr lang="en-US" dirty="0" smtClean="0"/>
              <a:t> Diagram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134070"/>
            <a:ext cx="2819399" cy="4037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Write the electron configuration  of neon.</a:t>
            </a:r>
          </a:p>
          <a:p>
            <a:pPr lvl="1"/>
            <a:r>
              <a:rPr lang="en-US" dirty="0" smtClean="0"/>
              <a:t>Electrons?	_____</a:t>
            </a:r>
          </a:p>
          <a:p>
            <a:pPr lvl="1"/>
            <a:r>
              <a:rPr lang="en-US" dirty="0" smtClean="0"/>
              <a:t>Electron configuration?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	__________________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Configuration</a:t>
            </a:r>
            <a:endParaRPr lang="en-US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514600"/>
            <a:ext cx="3220909" cy="1853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0348" y="2088890"/>
            <a:ext cx="3700252" cy="3016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Configuration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electrons in the outermost energy level are called </a:t>
            </a:r>
            <a:r>
              <a:rPr lang="en-US" b="1" dirty="0" smtClean="0">
                <a:solidFill>
                  <a:schemeClr val="accent6"/>
                </a:solidFill>
              </a:rPr>
              <a:t>valence electrons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When atoms come near each other, it is these electrons that interact with one another.</a:t>
            </a:r>
          </a:p>
          <a:p>
            <a:pPr lvl="1"/>
            <a:r>
              <a:rPr lang="en-US" dirty="0" smtClean="0"/>
              <a:t>Many of the chemical and physical properties of an element are directly related to the </a:t>
            </a:r>
            <a:r>
              <a:rPr lang="en-US" b="1" dirty="0" smtClean="0">
                <a:solidFill>
                  <a:schemeClr val="accent6"/>
                </a:solidFill>
              </a:rPr>
              <a:t>number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chemeClr val="accent6"/>
                </a:solidFill>
              </a:rPr>
              <a:t>arrangement</a:t>
            </a:r>
            <a:r>
              <a:rPr lang="en-US" dirty="0" smtClean="0"/>
              <a:t> of valence electrons.</a:t>
            </a:r>
          </a:p>
          <a:p>
            <a:r>
              <a:rPr lang="en-US" dirty="0" smtClean="0"/>
              <a:t>A </a:t>
            </a:r>
            <a:r>
              <a:rPr lang="en-US" b="1" dirty="0" smtClean="0">
                <a:solidFill>
                  <a:schemeClr val="accent6"/>
                </a:solidFill>
              </a:rPr>
              <a:t>Lewis dot diagram </a:t>
            </a:r>
            <a:r>
              <a:rPr lang="en-US" dirty="0" smtClean="0"/>
              <a:t>illustrates valence electrons as dots around the chemical symbol of the element.</a:t>
            </a:r>
          </a:p>
          <a:p>
            <a:pPr lvl="1"/>
            <a:r>
              <a:rPr lang="en-US" dirty="0" smtClean="0"/>
              <a:t>Each dot represents one valence electron, and the element’s symbol represents the core of the atom (the nucleus plus all the inner electrons.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Example…</a:t>
            </a:r>
          </a:p>
          <a:p>
            <a:pPr lvl="1"/>
            <a:r>
              <a:rPr lang="en-US" dirty="0" smtClean="0"/>
              <a:t>Write the electron configuration and Lewis dot diagram for an atom of boron.</a:t>
            </a:r>
          </a:p>
          <a:p>
            <a:pPr lvl="1">
              <a:buNone/>
            </a:pPr>
            <a:endParaRPr lang="en-US" sz="1500" dirty="0" smtClean="0"/>
          </a:p>
          <a:p>
            <a:pPr lvl="1">
              <a:buNone/>
            </a:pPr>
            <a:r>
              <a:rPr lang="en-US" dirty="0" smtClean="0"/>
              <a:t>	ELECTRONS				_____</a:t>
            </a:r>
          </a:p>
          <a:p>
            <a:pPr lvl="1">
              <a:buNone/>
            </a:pPr>
            <a:endParaRPr lang="en-US" sz="1500" dirty="0" smtClean="0"/>
          </a:p>
          <a:p>
            <a:pPr lvl="1">
              <a:buNone/>
            </a:pPr>
            <a:r>
              <a:rPr lang="en-US" dirty="0" smtClean="0"/>
              <a:t>	ELECTRON CONFIGURATION	</a:t>
            </a:r>
            <a:r>
              <a:rPr lang="en-US" dirty="0" smtClean="0"/>
              <a:t>	______________</a:t>
            </a:r>
            <a:endParaRPr lang="en-US" dirty="0" smtClean="0"/>
          </a:p>
          <a:p>
            <a:pPr lvl="1">
              <a:buNone/>
            </a:pPr>
            <a:endParaRPr lang="en-US" sz="1500" dirty="0" smtClean="0"/>
          </a:p>
          <a:p>
            <a:pPr lvl="1">
              <a:buNone/>
            </a:pPr>
            <a:r>
              <a:rPr lang="en-US" dirty="0" smtClean="0"/>
              <a:t>	VALENCE ELECTRONS		</a:t>
            </a:r>
            <a:r>
              <a:rPr lang="en-US" dirty="0" smtClean="0"/>
              <a:t>	_____</a:t>
            </a:r>
            <a:endParaRPr lang="en-US" dirty="0" smtClean="0"/>
          </a:p>
          <a:p>
            <a:pPr lvl="1">
              <a:buNone/>
            </a:pPr>
            <a:endParaRPr lang="en-US" sz="1500" dirty="0" smtClean="0"/>
          </a:p>
          <a:p>
            <a:pPr lvl="1">
              <a:buNone/>
            </a:pPr>
            <a:r>
              <a:rPr lang="en-US" dirty="0" smtClean="0"/>
              <a:t>	SYMBOL				_____</a:t>
            </a:r>
          </a:p>
          <a:p>
            <a:pPr lvl="1">
              <a:buNone/>
            </a:pPr>
            <a:endParaRPr lang="en-US" sz="1500" dirty="0" smtClean="0"/>
          </a:p>
          <a:p>
            <a:pPr lvl="1">
              <a:buNone/>
            </a:pPr>
            <a:r>
              <a:rPr lang="en-US" dirty="0" smtClean="0"/>
              <a:t>	LEWIS DOT DIAGRAM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90600" y="1600200"/>
            <a:ext cx="7304307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If you haven’t done so already, you should: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Review your notes on electron configuration 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Do homework #3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Question 10/30</a:t>
            </a:r>
            <a:endParaRPr lang="en-US" dirty="0"/>
          </a:p>
        </p:txBody>
      </p:sp>
      <p:pic>
        <p:nvPicPr>
          <p:cNvPr id="2050" name="Picture 2" descr="http://edu.glogster.com/media/14/44/85/22/44852248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40"/>
          <a:stretch/>
        </p:blipFill>
        <p:spPr bwMode="auto">
          <a:xfrm>
            <a:off x="5600700" y="3095002"/>
            <a:ext cx="2971800" cy="1603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90600" y="1516856"/>
            <a:ext cx="800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Why does the Lewis dot diagram for helium look different than the diagrams for the other noble gases?</a:t>
            </a:r>
            <a:endParaRPr lang="en-US" sz="2800" dirty="0"/>
          </a:p>
        </p:txBody>
      </p:sp>
      <p:pic>
        <p:nvPicPr>
          <p:cNvPr id="2052" name="Picture 4" descr="http://www.carondelet.pvt.k12.ca.us/PeriodicTable/Kr/index_files/image00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895600"/>
            <a:ext cx="5029200" cy="234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596500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 Question 10/31</a:t>
            </a:r>
            <a:endParaRPr lang="en-US" dirty="0"/>
          </a:p>
        </p:txBody>
      </p:sp>
      <p:pic>
        <p:nvPicPr>
          <p:cNvPr id="4098" name="Picture 2" descr="http://farm1.static.flickr.com/158/410173834_1703de35c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810000"/>
            <a:ext cx="22098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seacoastsigns.com/Pop's%20Plac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363" y="3810000"/>
            <a:ext cx="2484966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firehouseneon.com/images/espressocoffe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814255"/>
            <a:ext cx="2362200" cy="2205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90600" y="1828800"/>
            <a:ext cx="6934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How are the bright lights in the signs below generated?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2971102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Electromagnetic Spectrum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Electromagnetic radiation</a:t>
            </a:r>
            <a:r>
              <a:rPr lang="en-US" dirty="0" smtClean="0"/>
              <a:t> is a form of energy that exhibits wavelike behavior as it travels through space.</a:t>
            </a:r>
          </a:p>
          <a:p>
            <a:pPr lvl="1"/>
            <a:r>
              <a:rPr lang="en-US" dirty="0" smtClean="0"/>
              <a:t>All of the forms of radiant energy are parts of a whole range of electromagnetic radiation called the </a:t>
            </a:r>
            <a:r>
              <a:rPr lang="en-US" b="1" dirty="0" smtClean="0">
                <a:solidFill>
                  <a:schemeClr val="accent6"/>
                </a:solidFill>
              </a:rPr>
              <a:t>electromagnetic spectrum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All waves can be described by several characteristics…</a:t>
            </a:r>
          </a:p>
          <a:p>
            <a:pPr lvl="3"/>
            <a:r>
              <a:rPr lang="en-US" b="1" dirty="0" smtClean="0">
                <a:solidFill>
                  <a:schemeClr val="accent6"/>
                </a:solidFill>
              </a:rPr>
              <a:t>Wavelength</a:t>
            </a:r>
            <a:r>
              <a:rPr lang="en-US" dirty="0" smtClean="0"/>
              <a:t> (</a:t>
            </a:r>
            <a:r>
              <a:rPr lang="el-GR" b="1" dirty="0" smtClean="0">
                <a:solidFill>
                  <a:schemeClr val="accent6"/>
                </a:solidFill>
              </a:rPr>
              <a:t>λ</a:t>
            </a:r>
            <a:r>
              <a:rPr lang="en-US" dirty="0" smtClean="0"/>
              <a:t>) is the shortest distance between equivalent points on a continuous wave (</a:t>
            </a:r>
            <a:r>
              <a:rPr lang="en-US" b="1" dirty="0" smtClean="0">
                <a:solidFill>
                  <a:schemeClr val="accent6"/>
                </a:solidFill>
              </a:rPr>
              <a:t>m, cm, or nm</a:t>
            </a:r>
            <a:r>
              <a:rPr lang="en-US" dirty="0" smtClean="0"/>
              <a:t>).</a:t>
            </a:r>
          </a:p>
          <a:p>
            <a:pPr lvl="3"/>
            <a:r>
              <a:rPr lang="en-US" b="1" dirty="0" smtClean="0">
                <a:solidFill>
                  <a:schemeClr val="accent6"/>
                </a:solidFill>
              </a:rPr>
              <a:t>Frequency</a:t>
            </a:r>
            <a:r>
              <a:rPr lang="en-US" dirty="0" smtClean="0"/>
              <a:t> (</a:t>
            </a:r>
            <a:r>
              <a:rPr lang="el-GR" b="1" dirty="0" smtClean="0">
                <a:solidFill>
                  <a:schemeClr val="accent6"/>
                </a:solidFill>
              </a:rPr>
              <a:t>ν</a:t>
            </a:r>
            <a:r>
              <a:rPr lang="en-US" dirty="0" smtClean="0"/>
              <a:t>) is the number of waves that pass a given point per second (</a:t>
            </a:r>
            <a:r>
              <a:rPr lang="en-US" b="1" dirty="0" smtClean="0">
                <a:solidFill>
                  <a:schemeClr val="accent6"/>
                </a:solidFill>
              </a:rPr>
              <a:t>1/s, s</a:t>
            </a:r>
            <a:r>
              <a:rPr lang="en-US" b="1" baseline="30000" dirty="0" smtClean="0">
                <a:solidFill>
                  <a:schemeClr val="accent6"/>
                </a:solidFill>
              </a:rPr>
              <a:t>-1</a:t>
            </a:r>
            <a:r>
              <a:rPr lang="en-US" b="1" dirty="0" smtClean="0">
                <a:solidFill>
                  <a:schemeClr val="accent6"/>
                </a:solidFill>
              </a:rPr>
              <a:t>, or Hz</a:t>
            </a:r>
            <a:r>
              <a:rPr lang="en-US" dirty="0" smtClean="0"/>
              <a:t>).</a:t>
            </a:r>
          </a:p>
          <a:p>
            <a:pPr lvl="3"/>
            <a:r>
              <a:rPr lang="en-US" b="1" dirty="0" smtClean="0">
                <a:solidFill>
                  <a:schemeClr val="accent6"/>
                </a:solidFill>
              </a:rPr>
              <a:t>Amplitude</a:t>
            </a:r>
            <a:r>
              <a:rPr lang="en-US" dirty="0" smtClean="0"/>
              <a:t> is the wave’s height from the origin to a crest (or to a trough).</a:t>
            </a:r>
          </a:p>
          <a:p>
            <a:pPr lvl="3"/>
            <a:r>
              <a:rPr lang="en-US" dirty="0" smtClean="0"/>
              <a:t>All waves travel at the </a:t>
            </a:r>
            <a:r>
              <a:rPr lang="en-US" b="1" dirty="0" smtClean="0">
                <a:solidFill>
                  <a:schemeClr val="accent6"/>
                </a:solidFill>
              </a:rPr>
              <a:t>speed</a:t>
            </a:r>
            <a:r>
              <a:rPr lang="en-US" dirty="0" smtClean="0"/>
              <a:t> of light (</a:t>
            </a:r>
            <a:r>
              <a:rPr lang="en-US" b="1" dirty="0" smtClean="0">
                <a:solidFill>
                  <a:schemeClr val="accent6"/>
                </a:solidFill>
              </a:rPr>
              <a:t>3.00x10</a:t>
            </a:r>
            <a:r>
              <a:rPr lang="en-US" b="1" baseline="30000" dirty="0" smtClean="0">
                <a:solidFill>
                  <a:schemeClr val="accent6"/>
                </a:solidFill>
              </a:rPr>
              <a:t>8</a:t>
            </a:r>
            <a:r>
              <a:rPr lang="en-US" b="1" dirty="0" smtClean="0">
                <a:solidFill>
                  <a:schemeClr val="accent6"/>
                </a:solidFill>
              </a:rPr>
              <a:t> m/s</a:t>
            </a:r>
            <a:r>
              <a:rPr lang="en-US" dirty="0" smtClean="0"/>
              <a:t>).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Theory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685800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>
                <a:solidFill>
                  <a:schemeClr val="accent6"/>
                </a:solidFill>
              </a:rPr>
              <a:t>Antoine Lavoisier</a:t>
            </a:r>
          </a:p>
          <a:p>
            <a:r>
              <a:rPr lang="en-US" sz="2000" b="0" dirty="0" smtClean="0"/>
              <a:t>(1782)</a:t>
            </a:r>
            <a:endParaRPr lang="en-US" sz="2000" b="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a chemical reaction occurs, matter is neither created nor destroyed but only changed.</a:t>
            </a:r>
          </a:p>
          <a:p>
            <a:pPr lvl="1"/>
            <a:r>
              <a:rPr lang="en-US" dirty="0" smtClean="0"/>
              <a:t>This became known as the </a:t>
            </a:r>
            <a:r>
              <a:rPr lang="en-US" b="1" dirty="0" smtClean="0">
                <a:solidFill>
                  <a:schemeClr val="accent6"/>
                </a:solidFill>
              </a:rPr>
              <a:t>law of conservation of matter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4648200" y="1371600"/>
            <a:ext cx="4041775" cy="685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Joseph Proust</a:t>
            </a:r>
          </a:p>
          <a:p>
            <a:r>
              <a:rPr lang="en-US" b="0" dirty="0" smtClean="0"/>
              <a:t>(1799)</a:t>
            </a:r>
            <a:endParaRPr lang="en-US" b="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The elements that compose a compound are always in a certain proportion by mass.</a:t>
            </a:r>
          </a:p>
          <a:p>
            <a:pPr lvl="1"/>
            <a:r>
              <a:rPr lang="en-US" dirty="0" smtClean="0"/>
              <a:t>This principle is now referred to as the </a:t>
            </a:r>
            <a:r>
              <a:rPr lang="en-US" b="1" dirty="0" smtClean="0">
                <a:solidFill>
                  <a:schemeClr val="accent6"/>
                </a:solidFill>
              </a:rPr>
              <a:t>law of definite proportions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Electromagnetic Spectrum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71599"/>
            <a:ext cx="4724400" cy="182427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66504" y="3352800"/>
            <a:ext cx="4896496" cy="2932926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472" y="4419600"/>
            <a:ext cx="252984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Electromagnetic Spectrum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7848599" cy="4482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Electromagnetic Spectrum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Example…</a:t>
            </a:r>
          </a:p>
          <a:p>
            <a:pPr lvl="1"/>
            <a:r>
              <a:rPr lang="en-US" dirty="0" smtClean="0"/>
              <a:t>What is the wavelength of a microwave having a frequency of 3.44x10</a:t>
            </a:r>
            <a:r>
              <a:rPr lang="en-US" baseline="30000" dirty="0" smtClean="0"/>
              <a:t>9</a:t>
            </a:r>
            <a:r>
              <a:rPr lang="en-US" dirty="0" smtClean="0"/>
              <a:t> Hz?</a:t>
            </a:r>
          </a:p>
          <a:p>
            <a:pPr lvl="1">
              <a:buNone/>
            </a:pPr>
            <a:endParaRPr lang="en-US" sz="1600" dirty="0" smtClean="0"/>
          </a:p>
          <a:p>
            <a:pPr lvl="1">
              <a:buNone/>
            </a:pPr>
            <a:r>
              <a:rPr lang="en-US" dirty="0" smtClean="0"/>
              <a:t>	KNOWNS &amp; UNKNOWNS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	</a:t>
            </a:r>
          </a:p>
          <a:p>
            <a:pPr lvl="1">
              <a:buNone/>
            </a:pPr>
            <a:r>
              <a:rPr lang="en-US" dirty="0" smtClean="0"/>
              <a:t>	FORMULA			__________</a:t>
            </a:r>
          </a:p>
          <a:p>
            <a:pPr lvl="1">
              <a:buNone/>
            </a:pPr>
            <a:endParaRPr lang="en-US" sz="1500" dirty="0" smtClean="0"/>
          </a:p>
          <a:p>
            <a:pPr lvl="1">
              <a:buNone/>
            </a:pPr>
            <a:r>
              <a:rPr lang="en-US" dirty="0" smtClean="0"/>
              <a:t>	REARRANGED FORMULA		__________</a:t>
            </a:r>
          </a:p>
          <a:p>
            <a:pPr lvl="1">
              <a:buNone/>
            </a:pPr>
            <a:endParaRPr lang="en-US" sz="1600" dirty="0" smtClean="0"/>
          </a:p>
          <a:p>
            <a:pPr lvl="1">
              <a:buNone/>
            </a:pPr>
            <a:r>
              <a:rPr lang="en-US" dirty="0" smtClean="0"/>
              <a:t>	PLUG-IN NUMBERS		____________________</a:t>
            </a:r>
          </a:p>
          <a:p>
            <a:pPr lvl="1">
              <a:buNone/>
            </a:pPr>
            <a:endParaRPr lang="en-US" sz="1600" dirty="0" smtClean="0"/>
          </a:p>
          <a:p>
            <a:pPr lvl="1">
              <a:buNone/>
            </a:pPr>
            <a:r>
              <a:rPr lang="en-US" dirty="0" smtClean="0"/>
              <a:t>	ANSWER (with unit)		__________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581400"/>
            <a:ext cx="302149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Electromagnetic Spectrum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Matter can gain or lose energy in only small, specific amounts called quanta.</a:t>
            </a:r>
          </a:p>
          <a:p>
            <a:pPr lvl="1"/>
            <a:r>
              <a:rPr lang="en-US" dirty="0" smtClean="0"/>
              <a:t>A </a:t>
            </a:r>
            <a:r>
              <a:rPr lang="en-US" b="1" dirty="0" smtClean="0">
                <a:solidFill>
                  <a:schemeClr val="accent6"/>
                </a:solidFill>
              </a:rPr>
              <a:t>quantum</a:t>
            </a:r>
            <a:r>
              <a:rPr lang="en-US" dirty="0" smtClean="0"/>
              <a:t> is the minimum amount of energy that can be gained or lost by an atom.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r>
              <a:rPr lang="en-US" dirty="0" smtClean="0"/>
              <a:t>E = energy in </a:t>
            </a:r>
            <a:r>
              <a:rPr lang="en-US" b="1" dirty="0" smtClean="0">
                <a:solidFill>
                  <a:schemeClr val="accent6"/>
                </a:solidFill>
              </a:rPr>
              <a:t>Joules</a:t>
            </a:r>
            <a:r>
              <a:rPr lang="en-US" dirty="0" smtClean="0"/>
              <a:t> (</a:t>
            </a:r>
            <a:r>
              <a:rPr lang="en-US" b="1" dirty="0" smtClean="0">
                <a:solidFill>
                  <a:schemeClr val="accent6"/>
                </a:solidFill>
              </a:rPr>
              <a:t>J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h = Planck’s constant = </a:t>
            </a:r>
            <a:r>
              <a:rPr lang="en-US" b="1" dirty="0" smtClean="0">
                <a:solidFill>
                  <a:schemeClr val="accent6"/>
                </a:solidFill>
              </a:rPr>
              <a:t>6.626x10</a:t>
            </a:r>
            <a:r>
              <a:rPr lang="en-US" b="1" baseline="30000" dirty="0" smtClean="0">
                <a:solidFill>
                  <a:schemeClr val="accent6"/>
                </a:solidFill>
              </a:rPr>
              <a:t>-34</a:t>
            </a:r>
            <a:r>
              <a:rPr lang="en-US" b="1" dirty="0" smtClean="0">
                <a:solidFill>
                  <a:schemeClr val="accent6"/>
                </a:solidFill>
              </a:rPr>
              <a:t>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chemeClr val="accent6"/>
                </a:solidFill>
              </a:rPr>
              <a:t>Js</a:t>
            </a:r>
            <a:r>
              <a:rPr lang="en-US" dirty="0" smtClean="0"/>
              <a:t>)</a:t>
            </a:r>
          </a:p>
          <a:p>
            <a:pPr lvl="2"/>
            <a:r>
              <a:rPr lang="el-GR" dirty="0" smtClean="0"/>
              <a:t>ν</a:t>
            </a:r>
            <a:r>
              <a:rPr lang="en-US" dirty="0" smtClean="0"/>
              <a:t> = frequency in Hertz (Hz)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Electromagnetic Spectrum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Example…</a:t>
            </a:r>
          </a:p>
          <a:p>
            <a:pPr lvl="1"/>
            <a:r>
              <a:rPr lang="en-US" dirty="0" smtClean="0"/>
              <a:t>Tiny water drops in the air disperse the white light of the sun into a rainbow.  What is the energy of a photon from the violet portion of the rainbow if it has a frequency of 7.23x10</a:t>
            </a:r>
            <a:r>
              <a:rPr lang="en-US" baseline="30000" dirty="0" smtClean="0"/>
              <a:t>14</a:t>
            </a:r>
            <a:r>
              <a:rPr lang="en-US" dirty="0" smtClean="0"/>
              <a:t> Hz?</a:t>
            </a:r>
          </a:p>
          <a:p>
            <a:pPr lvl="1">
              <a:buNone/>
            </a:pPr>
            <a:endParaRPr lang="en-US" sz="1600" dirty="0" smtClean="0"/>
          </a:p>
          <a:p>
            <a:pPr lvl="1">
              <a:buNone/>
            </a:pPr>
            <a:r>
              <a:rPr lang="en-US" dirty="0" smtClean="0"/>
              <a:t>	KNOWNS &amp; UNKNOWNS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	</a:t>
            </a:r>
          </a:p>
          <a:p>
            <a:pPr lvl="1">
              <a:buNone/>
            </a:pPr>
            <a:r>
              <a:rPr lang="en-US" dirty="0" smtClean="0"/>
              <a:t>	FORMULA			__________</a:t>
            </a:r>
          </a:p>
          <a:p>
            <a:pPr lvl="1">
              <a:buNone/>
            </a:pPr>
            <a:r>
              <a:rPr lang="en-US" sz="1500" dirty="0" smtClean="0"/>
              <a:t>	</a:t>
            </a:r>
          </a:p>
          <a:p>
            <a:pPr lvl="1">
              <a:buNone/>
            </a:pPr>
            <a:r>
              <a:rPr lang="en-US" dirty="0" smtClean="0"/>
              <a:t>	REARRANGED FORMULA		__________</a:t>
            </a:r>
          </a:p>
          <a:p>
            <a:pPr lvl="1">
              <a:buNone/>
            </a:pPr>
            <a:endParaRPr lang="en-US" sz="1600" dirty="0" smtClean="0"/>
          </a:p>
          <a:p>
            <a:pPr lvl="1">
              <a:buNone/>
            </a:pPr>
            <a:r>
              <a:rPr lang="en-US" dirty="0" smtClean="0"/>
              <a:t>	PLUG-IN NUMBERS		____________________</a:t>
            </a:r>
          </a:p>
          <a:p>
            <a:pPr lvl="1">
              <a:buNone/>
            </a:pPr>
            <a:endParaRPr lang="en-US" sz="1600" dirty="0" smtClean="0"/>
          </a:p>
          <a:p>
            <a:pPr lvl="1">
              <a:buNone/>
            </a:pPr>
            <a:r>
              <a:rPr lang="en-US" dirty="0" smtClean="0"/>
              <a:t>	ANSWER (with unit)		__________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Electromagnetic Spectrum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>
                <a:solidFill>
                  <a:schemeClr val="accent6"/>
                </a:solidFill>
              </a:rPr>
              <a:t>atomic emission spectrum</a:t>
            </a:r>
            <a:r>
              <a:rPr lang="en-US" dirty="0" smtClean="0"/>
              <a:t> of an element is the set of frequencies of the electromagnetic waves emitted by atoms of the element.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515248"/>
            <a:ext cx="5492198" cy="277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haven’t done so already, you should:</a:t>
            </a:r>
          </a:p>
          <a:p>
            <a:pPr lvl="1"/>
            <a:r>
              <a:rPr lang="en-US" dirty="0" smtClean="0"/>
              <a:t>Read pages 69-79</a:t>
            </a:r>
          </a:p>
          <a:p>
            <a:pPr lvl="1"/>
            <a:r>
              <a:rPr lang="en-US" dirty="0" smtClean="0"/>
              <a:t>Complete Homework #4</a:t>
            </a: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Question 10/31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Which of the following waves has the: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543560" y="2628153"/>
            <a:ext cx="4257040" cy="3582894"/>
            <a:chOff x="543560" y="2628153"/>
            <a:chExt cx="4257040" cy="3582894"/>
          </a:xfrm>
        </p:grpSpPr>
        <p:pic>
          <p:nvPicPr>
            <p:cNvPr id="3074" name="Picture 2" descr="Combo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2628153"/>
              <a:ext cx="4191000" cy="3582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543560" y="301499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A</a:t>
              </a:r>
              <a:endParaRPr lang="en-US" sz="28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79120" y="530099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C</a:t>
              </a:r>
              <a:endParaRPr lang="en-US" sz="28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43560" y="415799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B</a:t>
              </a:r>
              <a:endParaRPr lang="en-US" sz="28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639060" y="415799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E</a:t>
              </a:r>
              <a:endParaRPr lang="en-US" sz="28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639060" y="294897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D</a:t>
              </a:r>
              <a:endParaRPr lang="en-US" sz="28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029200" y="2819400"/>
            <a:ext cx="3505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Longest wavelength?</a:t>
            </a:r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Highest frequency?</a:t>
            </a:r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Lowest Energy?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73246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Theory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6"/>
                </a:solidFill>
              </a:rPr>
              <a:t>John Dalton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2"/>
                </a:solidFill>
              </a:rPr>
              <a:t>(1803)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438400"/>
            <a:ext cx="7223034" cy="3929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4724400" cy="1143000"/>
          </a:xfrm>
        </p:spPr>
        <p:txBody>
          <a:bodyPr/>
          <a:lstStyle/>
          <a:p>
            <a:r>
              <a:rPr lang="en-US" dirty="0" smtClean="0"/>
              <a:t>Atomic Theory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429000"/>
            <a:ext cx="6512649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53876" y="304800"/>
            <a:ext cx="3314699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 Mark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haven’t done so already, you should:</a:t>
            </a:r>
          </a:p>
          <a:p>
            <a:pPr lvl="1"/>
            <a:r>
              <a:rPr lang="en-US" dirty="0" smtClean="0"/>
              <a:t>Read pages 51-60 or your text</a:t>
            </a:r>
          </a:p>
          <a:p>
            <a:pPr lvl="1"/>
            <a:r>
              <a:rPr lang="en-US" dirty="0" smtClean="0"/>
              <a:t>Complete Homework #1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1534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What mass of </a:t>
            </a:r>
            <a:r>
              <a:rPr lang="en-US" dirty="0" err="1" smtClean="0"/>
              <a:t>NaOH</a:t>
            </a:r>
            <a:r>
              <a:rPr lang="en-US" dirty="0" smtClean="0"/>
              <a:t> must have been used in the following reaction?</a:t>
            </a:r>
            <a:endParaRPr lang="en-US" dirty="0"/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3124200"/>
            <a:ext cx="7871298" cy="872526"/>
          </a:xfrm>
          <a:prstGeom prst="rect">
            <a:avLst/>
          </a:prstGeom>
          <a:noFill/>
        </p:spPr>
      </p:pic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43434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50.0g    +    ____g       =     80.0g    +   25.0g                               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 Question 2/22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38400"/>
          </a:xfrm>
        </p:spPr>
        <p:txBody>
          <a:bodyPr/>
          <a:lstStyle/>
          <a:p>
            <a:r>
              <a:rPr lang="en-US" dirty="0" smtClean="0"/>
              <a:t>Examine the two magnets:</a:t>
            </a:r>
          </a:p>
          <a:p>
            <a:pPr>
              <a:buNone/>
            </a:pPr>
            <a:r>
              <a:rPr lang="en-US" dirty="0" smtClean="0"/>
              <a:t>	What ends of each magnet must be placed next to each other for the magnets to be attracted to one another?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1202" name="Picture 2" descr="http://www.sau83.org/staff/grade1/images/teaching-magn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962400"/>
            <a:ext cx="3114675" cy="2695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956</TotalTime>
  <Words>1432</Words>
  <Application>Microsoft Office PowerPoint</Application>
  <PresentationFormat>On-screen Show (4:3)</PresentationFormat>
  <Paragraphs>254</Paragraphs>
  <Slides>47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Chapter 2 Matter is Made up of Atoms</vt:lpstr>
      <vt:lpstr>Warm-up Question 10/19</vt:lpstr>
      <vt:lpstr>Atomic Theory</vt:lpstr>
      <vt:lpstr>Atomic Theory</vt:lpstr>
      <vt:lpstr>Atomic Theory</vt:lpstr>
      <vt:lpstr>Atomic Theory</vt:lpstr>
      <vt:lpstr>Bench Mark</vt:lpstr>
      <vt:lpstr>Exit Question</vt:lpstr>
      <vt:lpstr>Warm-up Question 2/22</vt:lpstr>
      <vt:lpstr>Atomic Particles</vt:lpstr>
      <vt:lpstr>Atomic Particles</vt:lpstr>
      <vt:lpstr>Atomic Particles</vt:lpstr>
      <vt:lpstr>Atomic Particles</vt:lpstr>
      <vt:lpstr>Exit Question 10/22</vt:lpstr>
      <vt:lpstr>Warm-up Questions 10/23</vt:lpstr>
      <vt:lpstr>Atomic Particles</vt:lpstr>
      <vt:lpstr>Atomic Particles</vt:lpstr>
      <vt:lpstr>Atomic Particles</vt:lpstr>
      <vt:lpstr>Further Atomic Developments</vt:lpstr>
      <vt:lpstr>Exit Question 10/23</vt:lpstr>
      <vt:lpstr>Warm-up Question 10/26</vt:lpstr>
      <vt:lpstr>Atomic Particles</vt:lpstr>
      <vt:lpstr>Atomic Particles</vt:lpstr>
      <vt:lpstr>Atomic Particles</vt:lpstr>
      <vt:lpstr>Benchmark</vt:lpstr>
      <vt:lpstr>Exit Question 10/26</vt:lpstr>
      <vt:lpstr>Warm-up Question 10/30</vt:lpstr>
      <vt:lpstr>Electron Configuration</vt:lpstr>
      <vt:lpstr>Electron Configuration</vt:lpstr>
      <vt:lpstr>Electron Configuration</vt:lpstr>
      <vt:lpstr>Electron Configuration</vt:lpstr>
      <vt:lpstr>Electron Configuration</vt:lpstr>
      <vt:lpstr>Electron Configuration</vt:lpstr>
      <vt:lpstr>Electron Configuration</vt:lpstr>
      <vt:lpstr>Electron Configuration</vt:lpstr>
      <vt:lpstr>Benchmark</vt:lpstr>
      <vt:lpstr>Exit Question 10/30</vt:lpstr>
      <vt:lpstr>Warm-up Question 10/31</vt:lpstr>
      <vt:lpstr>Electromagnetic Spectrum</vt:lpstr>
      <vt:lpstr>Electromagnetic Spectrum</vt:lpstr>
      <vt:lpstr>Electromagnetic Spectrum</vt:lpstr>
      <vt:lpstr>Electromagnetic Spectrum</vt:lpstr>
      <vt:lpstr>Electromagnetic Spectrum</vt:lpstr>
      <vt:lpstr>Electromagnetic Spectrum</vt:lpstr>
      <vt:lpstr>Electromagnetic Spectrum</vt:lpstr>
      <vt:lpstr>Benchmark </vt:lpstr>
      <vt:lpstr>Exit Question 10/31</vt:lpstr>
    </vt:vector>
  </TitlesOfParts>
  <Company>Upper Dublin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 Matter is Made up of Atoms</dc:title>
  <dc:creator>ljones</dc:creator>
  <cp:lastModifiedBy>Dawn</cp:lastModifiedBy>
  <cp:revision>69</cp:revision>
  <dcterms:created xsi:type="dcterms:W3CDTF">2012-10-11T14:04:06Z</dcterms:created>
  <dcterms:modified xsi:type="dcterms:W3CDTF">2012-10-18T23:03:25Z</dcterms:modified>
</cp:coreProperties>
</file>